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3633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3633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>
              <a:defRPr sz="1200"/>
            </a:lvl1pPr>
          </a:lstStyle>
          <a:p>
            <a:fld id="{54157640-B99E-4CB8-948D-0F222E06A2E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4" tIns="46022" rIns="92044" bIns="4602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vert="horz" lIns="92044" tIns="46022" rIns="92044" bIns="4602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60" cy="493633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60" cy="493633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>
              <a:defRPr sz="1200"/>
            </a:lvl1pPr>
          </a:lstStyle>
          <a:p>
            <a:fld id="{93C188C1-8CD4-4C7D-BE5D-FF2AB0B1A9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503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188C1-8CD4-4C7D-BE5D-FF2AB0B1A99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144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155802"/>
              </p:ext>
            </p:extLst>
          </p:nvPr>
        </p:nvGraphicFramePr>
        <p:xfrm>
          <a:off x="899591" y="332656"/>
          <a:ext cx="6699642" cy="63269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227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01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755"/>
                <a:gridCol w="5887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75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50120"/>
                <a:gridCol w="115041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177479">
                <a:tc gridSpan="7">
                  <a:txBody>
                    <a:bodyPr/>
                    <a:lstStyle/>
                    <a:p>
                      <a:endParaRPr lang="ru-RU" sz="1400" dirty="0">
                        <a:latin typeface="Bahnschrift SemiCondensed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1161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СТАРТ</a:t>
                      </a:r>
                      <a:r>
                        <a:rPr lang="ru-RU" sz="1200" b="1" baseline="0" dirty="0" smtClean="0"/>
                        <a:t> ПРОИЗВОДСТВА </a:t>
                      </a:r>
                    </a:p>
                    <a:p>
                      <a:r>
                        <a:rPr lang="ru-RU" sz="1050" baseline="0" dirty="0" smtClean="0"/>
                        <a:t>(оборотный капитал)</a:t>
                      </a:r>
                      <a:endParaRPr lang="ru-RU" sz="1050" b="1" dirty="0">
                        <a:latin typeface="Bahnschrift SemiCondensed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10-15 </a:t>
                      </a:r>
                      <a:endParaRPr lang="ru-RU" sz="1200" b="1" dirty="0">
                        <a:latin typeface="Bahnschrift SemiCondensed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5 %</a:t>
                      </a:r>
                      <a:endParaRPr lang="ru-RU" sz="1200" b="1" dirty="0">
                        <a:latin typeface="Bahnschrift SemiCondensed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b="1" dirty="0">
                        <a:latin typeface="Bahnschrift SemiCondensed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ru-RU" sz="1200" dirty="0" smtClean="0"/>
                        <a:t>до 3 лет </a:t>
                      </a: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ru-RU" sz="1200" dirty="0" smtClean="0"/>
                        <a:t>(отсрочка</a:t>
                      </a:r>
                      <a:r>
                        <a:rPr lang="ru-RU" sz="1200" baseline="0" dirty="0" smtClean="0"/>
                        <a:t> </a:t>
                      </a: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ru-RU" sz="1200" baseline="0" dirty="0" smtClean="0"/>
                        <a:t>до 3 месяцев)</a:t>
                      </a:r>
                      <a:endParaRPr lang="ru-RU" sz="1200" b="0" dirty="0">
                        <a:latin typeface="Bahnschrift SemiCondense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804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ПОДДЕРЖКА</a:t>
                      </a:r>
                      <a:r>
                        <a:rPr lang="ru-RU" sz="1200" b="1" baseline="0" dirty="0" smtClean="0"/>
                        <a:t> ЭКСПОРТЕРОВ</a:t>
                      </a:r>
                      <a:r>
                        <a:rPr lang="ru-RU" sz="1200" b="1" dirty="0" smtClean="0"/>
                        <a:t> </a:t>
                      </a:r>
                      <a:r>
                        <a:rPr lang="ru-RU" sz="1050" dirty="0" smtClean="0"/>
                        <a:t>(приобретение </a:t>
                      </a:r>
                      <a:r>
                        <a:rPr lang="ru-RU" sz="1050" baseline="0" dirty="0" smtClean="0"/>
                        <a:t>оборудования)</a:t>
                      </a:r>
                      <a:endParaRPr lang="ru-RU" sz="1050" b="1" dirty="0">
                        <a:latin typeface="Bahnschrift SemiCondensed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10-100</a:t>
                      </a:r>
                      <a:endParaRPr lang="ru-RU" sz="1200" b="1" dirty="0">
                        <a:latin typeface="Bahnschrift SemiCondensed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3 %</a:t>
                      </a:r>
                      <a:endParaRPr lang="ru-RU" sz="1200" b="1" dirty="0">
                        <a:latin typeface="Bahnschrift SemiCondensed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10 %</a:t>
                      </a:r>
                      <a:endParaRPr lang="ru-RU" sz="1200" b="1" dirty="0">
                        <a:latin typeface="Bahnschrift SemiCondensed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до 5 лет </a:t>
                      </a:r>
                      <a:br>
                        <a:rPr lang="ru-RU" sz="1200" dirty="0" smtClean="0"/>
                      </a:br>
                      <a:endParaRPr lang="ru-RU" sz="1200" b="0" dirty="0">
                        <a:solidFill>
                          <a:schemeClr val="tx1"/>
                        </a:solidFill>
                        <a:latin typeface="Bahnschrift SemiCondense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72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АЛТАЙСКИЕ ПРОДУКТЫ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(пищевая</a:t>
                      </a:r>
                      <a:r>
                        <a:rPr lang="ru-RU" sz="1050" baseline="0" dirty="0" smtClean="0"/>
                        <a:t> отрасль)</a:t>
                      </a:r>
                      <a:endParaRPr lang="ru-RU" sz="1050" b="1" dirty="0" smtClean="0">
                        <a:latin typeface="Bahnschrift SemiCondensed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10-25</a:t>
                      </a:r>
                      <a:endParaRPr lang="ru-RU" sz="1200" b="1" dirty="0">
                        <a:latin typeface="Bahnschrift SemiCondensed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5 %</a:t>
                      </a:r>
                      <a:endParaRPr lang="ru-RU" sz="1200" b="1" dirty="0">
                        <a:latin typeface="Bahnschrift SemiCondensed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10 %</a:t>
                      </a:r>
                      <a:endParaRPr lang="ru-RU" sz="1200" b="1" dirty="0">
                        <a:latin typeface="Bahnschrift SemiCondensed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4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НАДЕЖНЫЙ ПАРТНЕР </a:t>
                      </a:r>
                      <a:r>
                        <a:rPr lang="ru-RU" sz="1000" dirty="0" smtClean="0"/>
                        <a:t>(обеспечение </a:t>
                      </a:r>
                      <a:r>
                        <a:rPr lang="ru-RU" sz="1000" dirty="0" err="1" smtClean="0"/>
                        <a:t>софинансирования</a:t>
                      </a:r>
                      <a:r>
                        <a:rPr lang="ru-RU" sz="1000" dirty="0" smtClean="0"/>
                        <a:t> по одобренным инвестиционным кредитам / займам институтов развития )</a:t>
                      </a:r>
                      <a:endParaRPr lang="ru-RU" sz="1000" dirty="0" smtClean="0">
                        <a:solidFill>
                          <a:prstClr val="black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kern="1200" baseline="0" dirty="0" smtClean="0"/>
                        <a:t>10-100</a:t>
                      </a:r>
                      <a:endParaRPr lang="ru-RU" sz="12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baseline="0" dirty="0" smtClean="0"/>
                        <a:t>5 %</a:t>
                      </a:r>
                      <a:endParaRPr lang="ru-RU" sz="12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kern="1200" baseline="0" dirty="0" smtClean="0"/>
                        <a:t>-</a:t>
                      </a:r>
                      <a:endParaRPr lang="ru-RU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502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СОВМЕСТНЫЕ ЗАЙМЫ </a:t>
                      </a:r>
                      <a:r>
                        <a:rPr lang="ru-RU" sz="1000" dirty="0" smtClean="0"/>
                        <a:t>(в рамках соглашения с ФРП по программам ФРП «Проекты развития», «Комплектующие», «Производительность труда»)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latin typeface="Bahnschrift SemiCondensed" pitchFamily="34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определяется стандартами ФРП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ahnschrift SemiCondensed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475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Цифровизация промышленности </a:t>
                      </a:r>
                      <a:r>
                        <a:rPr lang="ru-RU" sz="1000" dirty="0" smtClean="0"/>
                        <a:t>(приобретение прикладного программного обеспечения)</a:t>
                      </a:r>
                      <a:endParaRPr lang="ru-RU" sz="1000" b="0" dirty="0" smtClean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3-20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ahnschrift SemiCondensed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1-2%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ahnschrift SemiCondensed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10%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ahnschrift SemiCondensed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Bahnschrift SemiCondensed" pitchFamily="34" charset="0"/>
                      </a:endParaRPr>
                    </a:p>
                  </a:txBody>
                  <a:tcPr/>
                </a:tc>
              </a:tr>
              <a:tr h="7475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Форс – мажор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(рамках ранее заключенных контрактов на приобретение оборудования)</a:t>
                      </a:r>
                      <a:endParaRPr lang="ru-RU" sz="1000" b="0" dirty="0" smtClean="0">
                        <a:latin typeface="+mj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1-30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ahnschrift SemiCondensed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1%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ahnschrift SemiCondensed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ahnschrift SemiCondensed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err="1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Bahnschrift SemiCondensed" pitchFamily="34" charset="0"/>
                        </a:rPr>
                        <a:t>Д</a:t>
                      </a:r>
                      <a:r>
                        <a:rPr lang="ru-RU" sz="1200" dirty="0" err="1" smtClean="0"/>
                        <a:t>до</a:t>
                      </a:r>
                      <a:r>
                        <a:rPr lang="ru-RU" sz="1200" dirty="0" smtClean="0"/>
                        <a:t> 5 лет</a:t>
                      </a:r>
                      <a:endParaRPr lang="ru-RU" sz="1200" b="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Bahnschrift SemiCondense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Левая фигурная скобка 4"/>
          <p:cNvSpPr/>
          <p:nvPr/>
        </p:nvSpPr>
        <p:spPr>
          <a:xfrm>
            <a:off x="755577" y="1700808"/>
            <a:ext cx="288032" cy="4896544"/>
          </a:xfrm>
          <a:prstGeom prst="leftBrace">
            <a:avLst/>
          </a:prstGeom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-123292" y="3825914"/>
            <a:ext cx="1022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B050"/>
                </a:solidFill>
              </a:rPr>
              <a:t>ИСТОЧНИК</a:t>
            </a:r>
            <a:r>
              <a:rPr lang="ru-RU" sz="12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sz="1200" b="1" dirty="0" smtClean="0">
                <a:solidFill>
                  <a:srgbClr val="00B050"/>
                </a:solidFill>
              </a:rPr>
              <a:t> субсидия КБ </a:t>
            </a:r>
            <a:endParaRPr lang="ru-RU" sz="1200" b="1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7648574" y="3446924"/>
            <a:ext cx="1477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 smtClean="0"/>
              <a:t>Приобретение оборудования</a:t>
            </a:r>
            <a:endParaRPr lang="ru-RU" sz="1200" b="1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1979712" y="836712"/>
            <a:ext cx="5544616" cy="574903"/>
            <a:chOff x="2123728" y="498679"/>
            <a:chExt cx="5544616" cy="574903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4283968" y="642695"/>
              <a:ext cx="108012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1100" b="1" dirty="0" smtClean="0"/>
                <a:t>Сумма , </a:t>
              </a:r>
            </a:p>
            <a:p>
              <a:pPr lvl="0" algn="ctr"/>
              <a:r>
                <a:rPr lang="ru-RU" sz="1100" b="1" dirty="0" smtClean="0"/>
                <a:t>млн. рублей</a:t>
              </a:r>
              <a:endParaRPr lang="ru-RU" sz="1100" b="1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923697" y="498679"/>
              <a:ext cx="108846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1100" b="1" dirty="0" smtClean="0"/>
                <a:t>Ставка</a:t>
              </a:r>
              <a:endParaRPr lang="ru-RU" sz="1100" b="1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508104" y="741125"/>
              <a:ext cx="138531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ru-RU" sz="1100" b="1" dirty="0" err="1"/>
                <a:t>Софинансирование</a:t>
              </a:r>
              <a:endParaRPr lang="ru-RU" sz="1200" b="1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776753" y="525101"/>
              <a:ext cx="89159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ru-RU" sz="1100" b="1" dirty="0"/>
                <a:t>Срок займа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123728" y="727333"/>
              <a:ext cx="1080120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1100" b="1" dirty="0" smtClean="0"/>
                <a:t>Программа</a:t>
              </a:r>
              <a:endParaRPr lang="ru-RU" sz="1100" b="1" dirty="0"/>
            </a:p>
          </p:txBody>
        </p:sp>
      </p:grpSp>
      <p:cxnSp>
        <p:nvCxnSpPr>
          <p:cNvPr id="15" name="Прямая соединительная линия 14"/>
          <p:cNvCxnSpPr/>
          <p:nvPr/>
        </p:nvCxnSpPr>
        <p:spPr>
          <a:xfrm>
            <a:off x="7653214" y="5236169"/>
            <a:ext cx="138328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615552" y="2485544"/>
            <a:ext cx="154313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079179" y="3674634"/>
            <a:ext cx="6460019" cy="2439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187624" y="1556792"/>
            <a:ext cx="5301097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7653214" y="4945431"/>
            <a:ext cx="1619672" cy="355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000"/>
              </a:lnSpc>
            </a:pPr>
            <a:r>
              <a:rPr lang="ru-RU" sz="1200" b="1" dirty="0" smtClean="0">
                <a:solidFill>
                  <a:prstClr val="black"/>
                </a:solidFill>
              </a:rPr>
              <a:t>Определяется стандартами ФРП</a:t>
            </a:r>
            <a:endParaRPr lang="ru-RU" sz="1200" b="1" dirty="0">
              <a:solidFill>
                <a:prstClr val="black"/>
              </a:solidFill>
              <a:latin typeface="Bahnschrift SemiCondensed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022883" y="3068960"/>
            <a:ext cx="6460019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520896" y="3944346"/>
            <a:ext cx="1512168" cy="696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7582531" y="1851793"/>
            <a:ext cx="1543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b="1" dirty="0" smtClean="0"/>
              <a:t>Приобретение сырья, выплата заработной платы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354670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402719"/>
              </p:ext>
            </p:extLst>
          </p:nvPr>
        </p:nvGraphicFramePr>
        <p:xfrm>
          <a:off x="1115616" y="1242432"/>
          <a:ext cx="7056786" cy="35594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401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53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961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064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1932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81932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04056">
                <a:tc gridSpan="5">
                  <a:txBody>
                    <a:bodyPr/>
                    <a:lstStyle/>
                    <a:p>
                      <a:endParaRPr lang="ru-RU" sz="1400" dirty="0">
                        <a:latin typeface="Bahnschrift SemiCondensed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Bahnschrift SemiCondense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787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ru-RU" sz="1200" b="1" dirty="0" smtClean="0"/>
                        <a:t>ПРИОРИТЕТ</a:t>
                      </a:r>
                      <a:endParaRPr lang="ru-RU" sz="1200" b="1" dirty="0">
                        <a:latin typeface="Bahnschrift SemiCondensed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200" b="1" dirty="0" smtClean="0"/>
                        <a:t>ключевое условие – создание рабочих мест</a:t>
                      </a:r>
                      <a:endParaRPr lang="ru-RU" sz="1200" b="1" dirty="0">
                        <a:latin typeface="Bahnschrift SemiCondensed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до 5 лет </a:t>
                      </a:r>
                    </a:p>
                    <a:p>
                      <a:pPr algn="ctr"/>
                      <a:r>
                        <a:rPr lang="ru-RU" sz="1200" b="0" dirty="0" smtClean="0"/>
                        <a:t>(с возможностью отсрочки до 2 лет) </a:t>
                      </a:r>
                    </a:p>
                    <a:p>
                      <a:pPr algn="ctr"/>
                      <a:r>
                        <a:rPr lang="ru-RU" sz="1200" b="1" dirty="0" smtClean="0"/>
                        <a:t>или до 7 лет </a:t>
                      </a:r>
                    </a:p>
                    <a:p>
                      <a:pPr algn="ctr"/>
                      <a:r>
                        <a:rPr lang="ru-RU" sz="1200" b="0" dirty="0" smtClean="0"/>
                        <a:t>(без отсрочки) </a:t>
                      </a: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Отсрочка </a:t>
                      </a:r>
                    </a:p>
                    <a:p>
                      <a:pPr algn="ctr"/>
                      <a:r>
                        <a:rPr lang="ru-RU" sz="1200" b="1" dirty="0" smtClean="0"/>
                        <a:t>до 1 года </a:t>
                      </a:r>
                    </a:p>
                    <a:p>
                      <a:pPr algn="ctr"/>
                      <a:r>
                        <a:rPr lang="ru-RU" sz="1200" b="0" dirty="0" smtClean="0"/>
                        <a:t>(+</a:t>
                      </a:r>
                      <a:r>
                        <a:rPr lang="ru-RU" sz="1200" b="0" baseline="0" dirty="0" smtClean="0"/>
                        <a:t> 1 </a:t>
                      </a:r>
                      <a:r>
                        <a:rPr lang="ru-RU" sz="1200" b="0" baseline="0" dirty="0" err="1" smtClean="0"/>
                        <a:t>п.п</a:t>
                      </a:r>
                      <a:r>
                        <a:rPr lang="ru-RU" sz="1200" b="0" baseline="0" dirty="0" smtClean="0"/>
                        <a:t>. к ставке на срок отсрочки).</a:t>
                      </a:r>
                    </a:p>
                    <a:p>
                      <a:pPr algn="ctr"/>
                      <a:r>
                        <a:rPr lang="ru-RU" sz="1200" b="1" dirty="0" smtClean="0"/>
                        <a:t/>
                      </a:r>
                      <a:br>
                        <a:rPr lang="ru-RU" sz="1200" b="1" dirty="0" smtClean="0"/>
                      </a:br>
                      <a:r>
                        <a:rPr lang="ru-RU" sz="1200" b="1" dirty="0" smtClean="0"/>
                        <a:t>Отсрочка </a:t>
                      </a:r>
                    </a:p>
                    <a:p>
                      <a:pPr algn="ctr"/>
                      <a:r>
                        <a:rPr lang="ru-RU" sz="1200" b="1" dirty="0" smtClean="0"/>
                        <a:t>1-1,5 года </a:t>
                      </a:r>
                      <a:r>
                        <a:rPr lang="ru-RU" sz="1200" b="1" baseline="0" dirty="0" smtClean="0"/>
                        <a:t> </a:t>
                      </a:r>
                    </a:p>
                    <a:p>
                      <a:pPr algn="ctr"/>
                      <a:r>
                        <a:rPr lang="ru-RU" sz="1200" b="0" dirty="0" smtClean="0"/>
                        <a:t>(+</a:t>
                      </a:r>
                      <a:r>
                        <a:rPr lang="ru-RU" sz="1200" b="0" baseline="0" dirty="0" smtClean="0"/>
                        <a:t> 1,5 </a:t>
                      </a:r>
                      <a:r>
                        <a:rPr lang="ru-RU" sz="1200" b="0" baseline="0" dirty="0" err="1" smtClean="0"/>
                        <a:t>п.п</a:t>
                      </a:r>
                      <a:r>
                        <a:rPr lang="ru-RU" sz="1200" b="0" baseline="0" dirty="0" smtClean="0"/>
                        <a:t>. к ставке на срок отсрочки).</a:t>
                      </a:r>
                      <a:r>
                        <a:rPr lang="ru-RU" sz="1200" b="1" dirty="0" smtClean="0"/>
                        <a:t/>
                      </a:r>
                      <a:br>
                        <a:rPr lang="ru-RU" sz="1200" b="1" dirty="0" smtClean="0"/>
                      </a:br>
                      <a:endParaRPr lang="ru-RU" sz="1200" b="1" dirty="0" smtClean="0"/>
                    </a:p>
                    <a:p>
                      <a:pPr algn="ctr"/>
                      <a:r>
                        <a:rPr lang="ru-RU" sz="1200" b="1" dirty="0" smtClean="0"/>
                        <a:t>Отсрочка </a:t>
                      </a:r>
                    </a:p>
                    <a:p>
                      <a:pPr algn="ctr"/>
                      <a:r>
                        <a:rPr lang="ru-RU" sz="1200" b="1" dirty="0" smtClean="0"/>
                        <a:t>1,5-2 года</a:t>
                      </a:r>
                    </a:p>
                    <a:p>
                      <a:pPr algn="ctr"/>
                      <a:r>
                        <a:rPr lang="ru-RU" sz="1200" b="0" dirty="0" smtClean="0"/>
                        <a:t>(+</a:t>
                      </a:r>
                      <a:r>
                        <a:rPr lang="ru-RU" sz="1200" b="0" baseline="0" dirty="0" smtClean="0"/>
                        <a:t> 2 </a:t>
                      </a:r>
                      <a:r>
                        <a:rPr lang="ru-RU" sz="1200" b="0" baseline="0" dirty="0" err="1" smtClean="0"/>
                        <a:t>п.п</a:t>
                      </a:r>
                      <a:r>
                        <a:rPr lang="ru-RU" sz="1200" b="0" baseline="0" dirty="0" smtClean="0"/>
                        <a:t>. к ставке на срок отсрочки).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896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≥ 5 рабочих мест</a:t>
                      </a:r>
                      <a:endParaRPr lang="ru-RU" sz="1200" dirty="0" smtClean="0">
                        <a:latin typeface="Bahnschrift SemiCondense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5-10</a:t>
                      </a:r>
                      <a:endParaRPr lang="ru-RU" sz="1200" b="1" dirty="0">
                        <a:latin typeface="Bahnschrift SemiCondensed" pitchFamily="34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1 %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Bahnschrift SemiCondensed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15 %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096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≥ 12 рабочих мест</a:t>
                      </a:r>
                      <a:endParaRPr lang="ru-RU" sz="1200" dirty="0" smtClean="0">
                        <a:latin typeface="Bahnschrift SemiCondense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11-25</a:t>
                      </a:r>
                      <a:endParaRPr lang="ru-RU" sz="1200" b="1" dirty="0">
                        <a:latin typeface="Bahnschrift SemiCondensed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3469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200" dirty="0" smtClean="0"/>
                        <a:t>≥ 18 рабочих мест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26-35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9792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≥ 27 рабочих мест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36-55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10 %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091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 35 рабочих мест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56-150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Bahnschrift SemiCondense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5 %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0" baseline="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1043608" y="5005318"/>
            <a:ext cx="633670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b="1" dirty="0" smtClean="0"/>
              <a:t>ЦЕЛЕВОЕ НАЗНАЧЕНИЕ ЗАЙМА - приобретение оборудования, техники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1043608" y="1196752"/>
            <a:ext cx="6840760" cy="574903"/>
            <a:chOff x="1187624" y="498679"/>
            <a:chExt cx="6840760" cy="574903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2555776" y="642695"/>
              <a:ext cx="108012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1100" b="1" dirty="0" smtClean="0"/>
                <a:t>Сумма , </a:t>
              </a:r>
            </a:p>
            <a:p>
              <a:pPr lvl="0" algn="ctr"/>
              <a:r>
                <a:rPr lang="ru-RU" sz="1100" b="1" dirty="0" smtClean="0"/>
                <a:t>млн. рублей</a:t>
              </a:r>
              <a:endParaRPr lang="ru-RU" sz="1100" b="1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267513" y="498679"/>
              <a:ext cx="108846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1100" b="1" dirty="0" smtClean="0"/>
                <a:t>Ставка</a:t>
              </a:r>
              <a:endParaRPr lang="ru-RU" sz="1100" b="1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635896" y="741125"/>
              <a:ext cx="138531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ru-RU" sz="1100" b="1" dirty="0" err="1"/>
                <a:t>Софинансирование</a:t>
              </a:r>
              <a:endParaRPr lang="ru-RU" sz="1200" b="1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148064" y="525101"/>
              <a:ext cx="89159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ru-RU" sz="1100" b="1" dirty="0"/>
                <a:t>Срок займа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187624" y="570687"/>
              <a:ext cx="1080120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1100" b="1" dirty="0" smtClean="0"/>
                <a:t>Программа</a:t>
              </a:r>
              <a:endParaRPr lang="ru-RU" sz="1100" b="1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58485" y="580634"/>
              <a:ext cx="126989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ru-RU" sz="1100" b="1" dirty="0" smtClean="0"/>
                <a:t>Условия отсрочки</a:t>
              </a:r>
              <a:endParaRPr lang="ru-RU" sz="1100" b="1" dirty="0"/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1043608" y="5340583"/>
            <a:ext cx="633670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b="1" dirty="0" smtClean="0"/>
              <a:t>СРОК СОЗДАНИЯ РАБОЧИХ МЕСТ – 1 год с даты одобрения займа</a:t>
            </a:r>
          </a:p>
        </p:txBody>
      </p:sp>
    </p:spTree>
    <p:extLst>
      <p:ext uri="{BB962C8B-B14F-4D97-AF65-F5344CB8AC3E}">
        <p14:creationId xmlns:p14="http://schemas.microsoft.com/office/powerpoint/2010/main" val="99456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</TotalTime>
  <Words>249</Words>
  <Application>Microsoft Office PowerPoint</Application>
  <PresentationFormat>Экран (4:3)</PresentationFormat>
  <Paragraphs>84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А. Панченко</dc:creator>
  <cp:lastModifiedBy>Анна Ю. Куликова</cp:lastModifiedBy>
  <cp:revision>56</cp:revision>
  <cp:lastPrinted>2021-06-07T11:55:04Z</cp:lastPrinted>
  <dcterms:created xsi:type="dcterms:W3CDTF">2020-07-29T01:57:58Z</dcterms:created>
  <dcterms:modified xsi:type="dcterms:W3CDTF">2022-03-24T04:48:27Z</dcterms:modified>
</cp:coreProperties>
</file>